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89" r:id="rId4"/>
    <p:sldId id="288" r:id="rId5"/>
    <p:sldId id="312" r:id="rId6"/>
    <p:sldId id="313" r:id="rId7"/>
    <p:sldId id="326" r:id="rId8"/>
    <p:sldId id="339" r:id="rId9"/>
    <p:sldId id="340" r:id="rId10"/>
    <p:sldId id="356" r:id="rId11"/>
    <p:sldId id="353" r:id="rId12"/>
    <p:sldId id="354" r:id="rId13"/>
    <p:sldId id="357" r:id="rId14"/>
    <p:sldId id="361" r:id="rId15"/>
    <p:sldId id="362" r:id="rId16"/>
    <p:sldId id="363" r:id="rId17"/>
    <p:sldId id="366" r:id="rId18"/>
    <p:sldId id="367" r:id="rId19"/>
    <p:sldId id="368" r:id="rId20"/>
    <p:sldId id="369" r:id="rId21"/>
    <p:sldId id="364" r:id="rId22"/>
    <p:sldId id="370" r:id="rId23"/>
    <p:sldId id="365" r:id="rId24"/>
    <p:sldId id="371" r:id="rId25"/>
    <p:sldId id="372" r:id="rId26"/>
    <p:sldId id="373" r:id="rId27"/>
    <p:sldId id="378" r:id="rId28"/>
    <p:sldId id="381" r:id="rId29"/>
    <p:sldId id="374" r:id="rId30"/>
    <p:sldId id="375" r:id="rId31"/>
    <p:sldId id="376" r:id="rId32"/>
    <p:sldId id="377" r:id="rId33"/>
    <p:sldId id="379" r:id="rId34"/>
    <p:sldId id="380" r:id="rId35"/>
    <p:sldId id="385" r:id="rId36"/>
    <p:sldId id="387" r:id="rId37"/>
    <p:sldId id="388" r:id="rId38"/>
    <p:sldId id="386" r:id="rId39"/>
    <p:sldId id="389" r:id="rId40"/>
    <p:sldId id="382" r:id="rId41"/>
    <p:sldId id="383" r:id="rId42"/>
    <p:sldId id="384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6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Beste havo </a:t>
            </a:r>
            <a:r>
              <a:rPr lang="nl-NL" dirty="0" smtClean="0"/>
              <a:t>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9952566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Kans eind balans + bank eind balans = kas begin balans + bank begin balans + ontvangsten – uitgaven.</a:t>
            </a:r>
          </a:p>
          <a:p>
            <a:endParaRPr lang="nl-NL" sz="2500" dirty="0"/>
          </a:p>
          <a:p>
            <a:r>
              <a:rPr lang="nl-NL" sz="2500" dirty="0" smtClean="0"/>
              <a:t>Staat de bank aan de creditzijde, is het een negatief bedrag in de formule.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9701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1"/>
            <a:ext cx="8596668" cy="4771362"/>
          </a:xfrm>
        </p:spPr>
        <p:txBody>
          <a:bodyPr>
            <a:noAutofit/>
          </a:bodyPr>
          <a:lstStyle/>
          <a:p>
            <a:r>
              <a:rPr lang="nl-NL" sz="2500" dirty="0" smtClean="0"/>
              <a:t>Kas + bank beginbalans = (liquide middelen begin balans)</a:t>
            </a:r>
          </a:p>
          <a:p>
            <a:r>
              <a:rPr lang="nl-NL" sz="2500" dirty="0" smtClean="0"/>
              <a:t>+ ontvangsten – uitgaven = liquide middelen eind balans.</a:t>
            </a:r>
          </a:p>
          <a:p>
            <a:r>
              <a:rPr lang="nl-NL" sz="2500" dirty="0" smtClean="0"/>
              <a:t>Liquide middelen = bank + kas</a:t>
            </a:r>
          </a:p>
          <a:p>
            <a:r>
              <a:rPr lang="nl-NL" sz="2500" dirty="0" smtClean="0"/>
              <a:t>10 = 6 + 4</a:t>
            </a:r>
          </a:p>
          <a:p>
            <a:r>
              <a:rPr lang="nl-NL" sz="2500" dirty="0" smtClean="0"/>
              <a:t>Bank = liquide middelen – kas</a:t>
            </a:r>
          </a:p>
          <a:p>
            <a:r>
              <a:rPr lang="nl-NL" sz="2500" dirty="0" smtClean="0"/>
              <a:t>6 = 10 - 4</a:t>
            </a:r>
          </a:p>
          <a:p>
            <a:r>
              <a:rPr lang="nl-NL" sz="2500" dirty="0" smtClean="0"/>
              <a:t>Kas = liquide middelen – bank</a:t>
            </a:r>
          </a:p>
          <a:p>
            <a:r>
              <a:rPr lang="nl-NL" sz="2500" dirty="0" smtClean="0"/>
              <a:t>4 = 10 - 6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4919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opgave 43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4301"/>
            <a:ext cx="8596668" cy="4657062"/>
          </a:xfrm>
        </p:spPr>
        <p:txBody>
          <a:bodyPr>
            <a:noAutofit/>
          </a:bodyPr>
          <a:lstStyle/>
          <a:p>
            <a:r>
              <a:rPr lang="nl-NL" sz="2500" dirty="0" smtClean="0"/>
              <a:t>Liquide middelen beginbalans = 200 – 450 = -250</a:t>
            </a:r>
          </a:p>
          <a:p>
            <a:r>
              <a:rPr lang="nl-NL" sz="2500" dirty="0" smtClean="0"/>
              <a:t>+ ontvangsten – uitgaven</a:t>
            </a:r>
          </a:p>
          <a:p>
            <a:r>
              <a:rPr lang="nl-NL" sz="2500" dirty="0" smtClean="0"/>
              <a:t>+ 7530 – 7900 = - 250 – 370 = -620</a:t>
            </a:r>
          </a:p>
          <a:p>
            <a:r>
              <a:rPr lang="nl-NL" sz="2500" dirty="0" smtClean="0"/>
              <a:t>Liquide middelen = kas + bank</a:t>
            </a:r>
          </a:p>
          <a:p>
            <a:r>
              <a:rPr lang="nl-NL" sz="2500" dirty="0" smtClean="0"/>
              <a:t>- 620 = 100 + bank</a:t>
            </a:r>
          </a:p>
          <a:p>
            <a:r>
              <a:rPr lang="nl-NL" sz="2500" dirty="0" smtClean="0"/>
              <a:t>Bank = liquide middelen - kas</a:t>
            </a:r>
          </a:p>
          <a:p>
            <a:r>
              <a:rPr lang="nl-NL" sz="2500" dirty="0" smtClean="0"/>
              <a:t>Bank = - 620 – 100</a:t>
            </a:r>
          </a:p>
          <a:p>
            <a:r>
              <a:rPr lang="nl-NL" sz="2500" dirty="0" smtClean="0"/>
              <a:t>Bank = -720</a:t>
            </a:r>
          </a:p>
          <a:p>
            <a:r>
              <a:rPr lang="nl-NL" sz="2500" dirty="0" smtClean="0"/>
              <a:t>Dus 720 op de creditzijde.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7448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een begroting?</a:t>
            </a:r>
          </a:p>
          <a:p>
            <a:r>
              <a:rPr lang="nl-NL" sz="2500" dirty="0" smtClean="0"/>
              <a:t>Een voorspelling</a:t>
            </a:r>
          </a:p>
          <a:p>
            <a:r>
              <a:rPr lang="nl-NL" sz="2500" dirty="0" smtClean="0"/>
              <a:t>Waarom interessant?</a:t>
            </a:r>
          </a:p>
          <a:p>
            <a:r>
              <a:rPr lang="nl-NL" sz="2500" dirty="0" smtClean="0"/>
              <a:t>Je kan alvast een inschatting maken of je genoeg geld in je kas hebt.</a:t>
            </a:r>
          </a:p>
          <a:p>
            <a:r>
              <a:rPr lang="nl-NL" sz="2500" dirty="0" smtClean="0"/>
              <a:t>We maken tenslotte een liquiditeitsbegroting.</a:t>
            </a:r>
          </a:p>
          <a:p>
            <a:r>
              <a:rPr lang="nl-NL" sz="2500" dirty="0" smtClean="0"/>
              <a:t>Heeft te maken met: hebben we voldoende geld! 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26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2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 opgave 45: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Het is mogelijk dat je meer ontvangt dan dat je uitgeeft (32.000 ontvangsten ten opzichte van 30.000 uitgaven) en dat je toch in de liquiditeitsproblemen komt.</a:t>
            </a:r>
          </a:p>
          <a:p>
            <a:endParaRPr lang="nl-NL" sz="2500" dirty="0"/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Omdat je de uitgaven aan het begint van het jaar hebt, en de ontvangsten pas aan het einde.</a:t>
            </a:r>
          </a:p>
          <a:p>
            <a:r>
              <a:rPr lang="nl-NL" sz="2500" dirty="0" smtClean="0"/>
              <a:t>Je wilt dus niet alleen weten hoeveel je in totaal ontvangt en uitgeeft, maar ook wanneer.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0750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46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47 maken, </a:t>
            </a:r>
            <a:r>
              <a:rPr lang="nl-NL" sz="2500" dirty="0" err="1" smtClean="0"/>
              <a:t>tm</a:t>
            </a:r>
            <a:r>
              <a:rPr lang="nl-NL" sz="2500" dirty="0" smtClean="0"/>
              <a:t>  48 is het huiswerk.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97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0364" b="77128"/>
          <a:stretch/>
        </p:blipFill>
        <p:spPr>
          <a:xfrm>
            <a:off x="-1" y="-7142"/>
            <a:ext cx="4920917" cy="15712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0000" b="42450"/>
          <a:stretch/>
        </p:blipFill>
        <p:spPr>
          <a:xfrm>
            <a:off x="0" y="-7143"/>
            <a:ext cx="4957012" cy="39535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0971" b="37546"/>
          <a:stretch/>
        </p:blipFill>
        <p:spPr>
          <a:xfrm>
            <a:off x="-1" y="-7143"/>
            <a:ext cx="4860759" cy="42903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0485" b="28614"/>
          <a:stretch/>
        </p:blipFill>
        <p:spPr>
          <a:xfrm>
            <a:off x="-1" y="-7142"/>
            <a:ext cx="4908885" cy="490399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0728" b="20558"/>
          <a:stretch/>
        </p:blipFill>
        <p:spPr>
          <a:xfrm>
            <a:off x="0" y="-7142"/>
            <a:ext cx="4884822" cy="545744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36893" b="76252"/>
          <a:stretch/>
        </p:blipFill>
        <p:spPr>
          <a:xfrm>
            <a:off x="0" y="-7142"/>
            <a:ext cx="6256422" cy="163140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36893" b="42275"/>
          <a:stretch/>
        </p:blipFill>
        <p:spPr>
          <a:xfrm>
            <a:off x="0" y="-7142"/>
            <a:ext cx="6256422" cy="396553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7014" b="37371"/>
          <a:stretch/>
        </p:blipFill>
        <p:spPr>
          <a:xfrm>
            <a:off x="0" y="-7143"/>
            <a:ext cx="6244390" cy="430241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36650" b="28964"/>
          <a:stretch/>
        </p:blipFill>
        <p:spPr>
          <a:xfrm>
            <a:off x="-1" y="-7142"/>
            <a:ext cx="6280485" cy="487993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36529" b="20733"/>
          <a:stretch/>
        </p:blipFill>
        <p:spPr>
          <a:xfrm>
            <a:off x="-1" y="-7143"/>
            <a:ext cx="6292517" cy="544541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25000" b="76427"/>
          <a:stretch/>
        </p:blipFill>
        <p:spPr>
          <a:xfrm>
            <a:off x="-1" y="-7143"/>
            <a:ext cx="7435517" cy="161937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4758" b="42625"/>
          <a:stretch/>
        </p:blipFill>
        <p:spPr>
          <a:xfrm>
            <a:off x="0" y="-7143"/>
            <a:ext cx="7459580" cy="394146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4515" b="38071"/>
          <a:stretch/>
        </p:blipFill>
        <p:spPr>
          <a:xfrm>
            <a:off x="-1" y="-7142"/>
            <a:ext cx="7483643" cy="425429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4636" b="28789"/>
          <a:stretch/>
        </p:blipFill>
        <p:spPr>
          <a:xfrm>
            <a:off x="0" y="-7142"/>
            <a:ext cx="7471612" cy="489196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4636" b="20032"/>
          <a:stretch/>
        </p:blipFill>
        <p:spPr>
          <a:xfrm>
            <a:off x="0" y="-7143"/>
            <a:ext cx="7471612" cy="5493543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r="10801" b="75902"/>
          <a:stretch/>
        </p:blipFill>
        <p:spPr>
          <a:xfrm>
            <a:off x="0" y="-7143"/>
            <a:ext cx="8843212" cy="1655469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1043" b="42100"/>
          <a:stretch/>
        </p:blipFill>
        <p:spPr>
          <a:xfrm>
            <a:off x="0" y="-7142"/>
            <a:ext cx="8819148" cy="3977564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0680" b="38422"/>
          <a:stretch/>
        </p:blipFill>
        <p:spPr>
          <a:xfrm>
            <a:off x="-1" y="-7143"/>
            <a:ext cx="8855243" cy="4230227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0923" b="29315"/>
          <a:stretch/>
        </p:blipFill>
        <p:spPr>
          <a:xfrm>
            <a:off x="0" y="-7143"/>
            <a:ext cx="8831180" cy="4855869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0923" b="20733"/>
          <a:stretch/>
        </p:blipFill>
        <p:spPr>
          <a:xfrm>
            <a:off x="0" y="-7143"/>
            <a:ext cx="8831180" cy="5445417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b="16004"/>
          <a:stretch/>
        </p:blipFill>
        <p:spPr>
          <a:xfrm>
            <a:off x="-1" y="-7143"/>
            <a:ext cx="9914021" cy="5770269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7143"/>
            <a:ext cx="9914021" cy="686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7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liquiditeitsproblemen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Oplossingen?</a:t>
            </a:r>
          </a:p>
          <a:p>
            <a:r>
              <a:rPr lang="nl-NL" sz="2500" dirty="0" smtClean="0"/>
              <a:t>Ontvangsten naar voren halen</a:t>
            </a:r>
          </a:p>
          <a:p>
            <a:r>
              <a:rPr lang="nl-NL" sz="2500" dirty="0" smtClean="0"/>
              <a:t> (contributie betalen begin van het jaar)</a:t>
            </a:r>
          </a:p>
          <a:p>
            <a:r>
              <a:rPr lang="nl-NL" sz="2500" dirty="0" smtClean="0"/>
              <a:t>Uitgaven verlaten</a:t>
            </a:r>
          </a:p>
          <a:p>
            <a:r>
              <a:rPr lang="nl-NL" sz="2500" dirty="0" err="1" smtClean="0"/>
              <a:t>Ipv</a:t>
            </a:r>
            <a:r>
              <a:rPr lang="nl-NL" sz="2500" dirty="0" smtClean="0"/>
              <a:t> vooraf, achteraf gaan betalen.</a:t>
            </a:r>
          </a:p>
          <a:p>
            <a:r>
              <a:rPr lang="nl-NL" sz="2500" dirty="0" smtClean="0"/>
              <a:t>Of tijdelijk een lening afsluiten</a:t>
            </a:r>
          </a:p>
          <a:p>
            <a:r>
              <a:rPr lang="nl-NL" sz="2500" dirty="0" smtClean="0"/>
              <a:t>Nadeel?</a:t>
            </a:r>
          </a:p>
          <a:p>
            <a:r>
              <a:rPr lang="nl-NL" sz="2500" dirty="0" smtClean="0"/>
              <a:t>Zorgt voor kosten, namelijk rentebetalingen.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8605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Begroot en werkelijk.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Tussen je begroten ontvangsten/uitgaven en werkelijke ontvangsten/uitgaven kunnen verschillen ontstaan. Mogelijke verklaringen?</a:t>
            </a:r>
          </a:p>
          <a:p>
            <a:endParaRPr lang="nl-NL" sz="2500" dirty="0"/>
          </a:p>
          <a:p>
            <a:r>
              <a:rPr lang="nl-NL" sz="2500" dirty="0" smtClean="0"/>
              <a:t>Gebeurtenissen (onbegroot verkoop/aankopen)</a:t>
            </a:r>
          </a:p>
          <a:p>
            <a:r>
              <a:rPr lang="nl-NL" sz="2500" dirty="0" smtClean="0"/>
              <a:t>Andere moment van betalingen.</a:t>
            </a:r>
          </a:p>
          <a:p>
            <a:r>
              <a:rPr lang="nl-NL" sz="2500" dirty="0" smtClean="0"/>
              <a:t>Wanbetaling.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6692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3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nabespreken 45, 46 </a:t>
            </a:r>
            <a:r>
              <a:rPr lang="nl-NL" sz="2500" dirty="0" err="1" smtClean="0"/>
              <a:t>tm</a:t>
            </a:r>
            <a:r>
              <a:rPr lang="nl-NL" sz="2500" dirty="0" smtClean="0"/>
              <a:t> 48 maken. (als we zover komen)</a:t>
            </a:r>
          </a:p>
          <a:p>
            <a:r>
              <a:rPr lang="nl-NL" sz="2500" dirty="0" smtClean="0"/>
              <a:t>Les 2: 48 maken/nabespreken, D toets maken.</a:t>
            </a:r>
          </a:p>
          <a:p>
            <a:r>
              <a:rPr lang="nl-NL" sz="2500" dirty="0" smtClean="0"/>
              <a:t>Les 3: afmaken D toets H2, D toets H1 maken in quizvorm.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90500"/>
            <a:ext cx="8596668" cy="1739900"/>
          </a:xfrm>
        </p:spPr>
        <p:txBody>
          <a:bodyPr>
            <a:normAutofit/>
          </a:bodyPr>
          <a:lstStyle/>
          <a:p>
            <a:r>
              <a:rPr lang="nl-NL" dirty="0" smtClean="0"/>
              <a:t>We betalen/krijgen betaald op een ander moment dan de opbrengsten/kosten zijn geboekt.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Zorgt niet alleen voor verandering van kas en bank</a:t>
            </a:r>
          </a:p>
          <a:p>
            <a:r>
              <a:rPr lang="nl-NL" sz="2500" dirty="0" smtClean="0"/>
              <a:t>Zorgt ook voor de creatie van verschillende balansposten.</a:t>
            </a:r>
          </a:p>
          <a:p>
            <a:r>
              <a:rPr lang="nl-NL" sz="2500" dirty="0" smtClean="0"/>
              <a:t>Nog te betalen bedragen</a:t>
            </a:r>
          </a:p>
          <a:p>
            <a:r>
              <a:rPr lang="nl-NL" sz="2500" dirty="0" smtClean="0"/>
              <a:t>Vooruit betaalde bedragen</a:t>
            </a:r>
          </a:p>
          <a:p>
            <a:r>
              <a:rPr lang="nl-NL" sz="2500" dirty="0" smtClean="0"/>
              <a:t>Nog te ontvangen bedragen</a:t>
            </a:r>
          </a:p>
          <a:p>
            <a:r>
              <a:rPr lang="nl-NL" sz="2500" dirty="0" smtClean="0"/>
              <a:t>Vooruit ontvangen bedragen.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5113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47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err="1" smtClean="0"/>
              <a:t>tm</a:t>
            </a:r>
            <a:r>
              <a:rPr lang="nl-NL" sz="2500" dirty="0" smtClean="0"/>
              <a:t>  48 is het huiswerk.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803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074"/>
          <a:stretch/>
        </p:blipFill>
        <p:spPr>
          <a:xfrm>
            <a:off x="0" y="0"/>
            <a:ext cx="12192000" cy="1937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728"/>
          <a:stretch/>
        </p:blipFill>
        <p:spPr>
          <a:xfrm>
            <a:off x="0" y="0"/>
            <a:ext cx="12192000" cy="23220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5779"/>
          <a:stretch/>
        </p:blipFill>
        <p:spPr>
          <a:xfrm>
            <a:off x="0" y="0"/>
            <a:ext cx="12192000" cy="26830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4476"/>
          <a:stretch/>
        </p:blipFill>
        <p:spPr>
          <a:xfrm>
            <a:off x="0" y="0"/>
            <a:ext cx="12192000" cy="33688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7932"/>
          <a:stretch/>
        </p:blipFill>
        <p:spPr>
          <a:xfrm>
            <a:off x="0" y="0"/>
            <a:ext cx="12192000" cy="37658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1672"/>
          <a:stretch/>
        </p:blipFill>
        <p:spPr>
          <a:xfrm>
            <a:off x="0" y="0"/>
            <a:ext cx="12192000" cy="475247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06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0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48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Je bent klaar voor vandaag, we bespreken 48 morgen aan het begin van de les na.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436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158"/>
          <a:stretch/>
        </p:blipFill>
        <p:spPr>
          <a:xfrm>
            <a:off x="0" y="0"/>
            <a:ext cx="12192000" cy="9986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365"/>
          <a:stretch/>
        </p:blipFill>
        <p:spPr>
          <a:xfrm>
            <a:off x="0" y="0"/>
            <a:ext cx="12192000" cy="146785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0576"/>
          <a:stretch/>
        </p:blipFill>
        <p:spPr>
          <a:xfrm>
            <a:off x="0" y="-1"/>
            <a:ext cx="12192000" cy="188895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2540"/>
          <a:stretch/>
        </p:blipFill>
        <p:spPr>
          <a:xfrm>
            <a:off x="0" y="-1"/>
            <a:ext cx="12192000" cy="227396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747"/>
          <a:stretch/>
        </p:blipFill>
        <p:spPr>
          <a:xfrm>
            <a:off x="0" y="-1"/>
            <a:ext cx="12192000" cy="27432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3959"/>
          <a:stretch/>
        </p:blipFill>
        <p:spPr>
          <a:xfrm>
            <a:off x="0" y="0"/>
            <a:ext cx="12192000" cy="316430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7179"/>
          <a:stretch/>
        </p:blipFill>
        <p:spPr>
          <a:xfrm>
            <a:off x="0" y="-1"/>
            <a:ext cx="12192000" cy="348915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6130"/>
          <a:stretch/>
        </p:blipFill>
        <p:spPr>
          <a:xfrm>
            <a:off x="0" y="0"/>
            <a:ext cx="12192000" cy="401854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79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09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8388" b="67852"/>
          <a:stretch/>
        </p:blipFill>
        <p:spPr>
          <a:xfrm>
            <a:off x="0" y="0"/>
            <a:ext cx="6292516" cy="12994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48191" b="55649"/>
          <a:stretch/>
        </p:blipFill>
        <p:spPr>
          <a:xfrm>
            <a:off x="0" y="0"/>
            <a:ext cx="6316579" cy="17927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8092" b="46718"/>
          <a:stretch/>
        </p:blipFill>
        <p:spPr>
          <a:xfrm>
            <a:off x="0" y="0"/>
            <a:ext cx="6328611" cy="21536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48191" b="35705"/>
          <a:stretch/>
        </p:blipFill>
        <p:spPr>
          <a:xfrm>
            <a:off x="0" y="0"/>
            <a:ext cx="6316579" cy="25988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48289" b="25287"/>
          <a:stretch/>
        </p:blipFill>
        <p:spPr>
          <a:xfrm>
            <a:off x="0" y="0"/>
            <a:ext cx="6304547" cy="30199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48289" b="16059"/>
          <a:stretch/>
        </p:blipFill>
        <p:spPr>
          <a:xfrm>
            <a:off x="0" y="0"/>
            <a:ext cx="6304547" cy="33929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-66" b="66364"/>
          <a:stretch/>
        </p:blipFill>
        <p:spPr>
          <a:xfrm>
            <a:off x="-1" y="0"/>
            <a:ext cx="12200021" cy="135956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-164" b="15167"/>
          <a:stretch/>
        </p:blipFill>
        <p:spPr>
          <a:xfrm>
            <a:off x="-1" y="0"/>
            <a:ext cx="12212053" cy="34290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4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Start les 2: zelfstandig maken opgave 49 en 50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Starten met de D-toets gesloten vragen.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541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6381" b="77768"/>
          <a:stretch/>
        </p:blipFill>
        <p:spPr>
          <a:xfrm>
            <a:off x="0" y="0"/>
            <a:ext cx="5317958" cy="1371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6086" b="72502"/>
          <a:stretch/>
        </p:blipFill>
        <p:spPr>
          <a:xfrm>
            <a:off x="0" y="0"/>
            <a:ext cx="5354053" cy="16964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6381" b="64896"/>
          <a:stretch/>
        </p:blipFill>
        <p:spPr>
          <a:xfrm>
            <a:off x="0" y="0"/>
            <a:ext cx="5317958" cy="21656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6579" b="59241"/>
          <a:stretch/>
        </p:blipFill>
        <p:spPr>
          <a:xfrm>
            <a:off x="0" y="0"/>
            <a:ext cx="5293895" cy="2514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6678" b="51830"/>
          <a:stretch/>
        </p:blipFill>
        <p:spPr>
          <a:xfrm>
            <a:off x="0" y="0"/>
            <a:ext cx="5281863" cy="29718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7573"/>
          <a:stretch/>
        </p:blipFill>
        <p:spPr>
          <a:xfrm>
            <a:off x="0" y="0"/>
            <a:ext cx="12192000" cy="13836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71722"/>
          <a:stretch/>
        </p:blipFill>
        <p:spPr>
          <a:xfrm>
            <a:off x="0" y="0"/>
            <a:ext cx="12192000" cy="174457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65287"/>
          <a:stretch/>
        </p:blipFill>
        <p:spPr>
          <a:xfrm>
            <a:off x="0" y="0"/>
            <a:ext cx="12192000" cy="214162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58851"/>
          <a:stretch/>
        </p:blipFill>
        <p:spPr>
          <a:xfrm>
            <a:off x="0" y="0"/>
            <a:ext cx="12192000" cy="253866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52415"/>
          <a:stretch/>
        </p:blipFill>
        <p:spPr>
          <a:xfrm>
            <a:off x="0" y="0"/>
            <a:ext cx="12192000" cy="293570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46370"/>
          <a:stretch/>
        </p:blipFill>
        <p:spPr>
          <a:xfrm>
            <a:off x="0" y="0"/>
            <a:ext cx="12192000" cy="3308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40714"/>
          <a:stretch/>
        </p:blipFill>
        <p:spPr>
          <a:xfrm>
            <a:off x="0" y="0"/>
            <a:ext cx="12192000" cy="36576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33693"/>
          <a:stretch/>
        </p:blipFill>
        <p:spPr>
          <a:xfrm>
            <a:off x="0" y="0"/>
            <a:ext cx="12192000" cy="409073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27453"/>
          <a:stretch/>
        </p:blipFill>
        <p:spPr>
          <a:xfrm>
            <a:off x="0" y="0"/>
            <a:ext cx="12192000" cy="4475747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22187"/>
          <a:stretch/>
        </p:blipFill>
        <p:spPr>
          <a:xfrm>
            <a:off x="0" y="0"/>
            <a:ext cx="12192000" cy="48006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15752"/>
          <a:stretch/>
        </p:blipFill>
        <p:spPr>
          <a:xfrm>
            <a:off x="0" y="0"/>
            <a:ext cx="12192000" cy="5197642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56579" b="541"/>
          <a:stretch/>
        </p:blipFill>
        <p:spPr>
          <a:xfrm>
            <a:off x="0" y="0"/>
            <a:ext cx="5293895" cy="6136105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b="9316"/>
          <a:stretch/>
        </p:blipFill>
        <p:spPr>
          <a:xfrm>
            <a:off x="0" y="0"/>
            <a:ext cx="12192000" cy="5594684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6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0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842"/>
          <a:stretch/>
        </p:blipFill>
        <p:spPr>
          <a:xfrm>
            <a:off x="0" y="0"/>
            <a:ext cx="12192000" cy="14678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137"/>
          <a:stretch/>
        </p:blipFill>
        <p:spPr>
          <a:xfrm>
            <a:off x="0" y="0"/>
            <a:ext cx="12192000" cy="26108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7344"/>
          <a:stretch/>
        </p:blipFill>
        <p:spPr>
          <a:xfrm>
            <a:off x="0" y="0"/>
            <a:ext cx="12192000" cy="36576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03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24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gesloten vragen D-toets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minuten de tijd.</a:t>
            </a:r>
            <a:endParaRPr lang="nl-NL" sz="2500" dirty="0"/>
          </a:p>
          <a:p>
            <a:r>
              <a:rPr lang="nl-NL" sz="2500" dirty="0" smtClean="0"/>
              <a:t>Maak daarna opgave 9 en 10 van de D-toets.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161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betaalde bedragen:</a:t>
            </a:r>
          </a:p>
          <a:p>
            <a:r>
              <a:rPr lang="nl-NL" sz="2500" dirty="0" smtClean="0"/>
              <a:t>Nog te ontvangen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heb je al een prestatie gegeven en heb je nog recht op een tegenprestatie , in economische begrippen: heb je dus een bezit</a:t>
            </a:r>
          </a:p>
          <a:p>
            <a:r>
              <a:rPr lang="nl-NL" sz="2500" dirty="0" smtClean="0"/>
              <a:t>bezit van geld (nog te ontvangen bedragen) of bezit van goederen of dienst (vooruit betaalde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531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5843"/>
          <a:stretch/>
        </p:blipFill>
        <p:spPr>
          <a:xfrm>
            <a:off x="0" y="0"/>
            <a:ext cx="8788400" cy="2374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537"/>
          <a:stretch/>
        </p:blipFill>
        <p:spPr>
          <a:xfrm>
            <a:off x="0" y="0"/>
            <a:ext cx="8788400" cy="2882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0499"/>
          <a:stretch/>
        </p:blipFill>
        <p:spPr>
          <a:xfrm>
            <a:off x="0" y="0"/>
            <a:ext cx="8788400" cy="3441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463"/>
          <a:stretch/>
        </p:blipFill>
        <p:spPr>
          <a:xfrm>
            <a:off x="0" y="0"/>
            <a:ext cx="8788400" cy="40005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6252"/>
          <a:stretch/>
        </p:blipFill>
        <p:spPr>
          <a:xfrm>
            <a:off x="0" y="0"/>
            <a:ext cx="8788400" cy="44323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7301"/>
          <a:stretch/>
        </p:blipFill>
        <p:spPr>
          <a:xfrm>
            <a:off x="0" y="0"/>
            <a:ext cx="8788400" cy="50546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0361"/>
          <a:stretch/>
        </p:blipFill>
        <p:spPr>
          <a:xfrm>
            <a:off x="0" y="0"/>
            <a:ext cx="8788400" cy="55372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88400" cy="695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open vraag 9 en 10.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  <a:endParaRPr lang="nl-NL" sz="2500" dirty="0"/>
          </a:p>
          <a:p>
            <a:r>
              <a:rPr lang="nl-NL" sz="2500" dirty="0" smtClean="0"/>
              <a:t>Open vraag 11, daarna zit het erop.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867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-1" r="50284" b="84493"/>
          <a:stretch/>
        </p:blipFill>
        <p:spPr>
          <a:xfrm>
            <a:off x="0" y="-93663"/>
            <a:ext cx="4457700" cy="10842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49575" b="79407"/>
          <a:stretch/>
        </p:blipFill>
        <p:spPr>
          <a:xfrm>
            <a:off x="0" y="-93663"/>
            <a:ext cx="4521200" cy="14398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9717" b="75229"/>
          <a:stretch/>
        </p:blipFill>
        <p:spPr>
          <a:xfrm>
            <a:off x="0" y="-93663"/>
            <a:ext cx="4508500" cy="17319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49434" b="66511"/>
          <a:stretch/>
        </p:blipFill>
        <p:spPr>
          <a:xfrm>
            <a:off x="0" y="-93663"/>
            <a:ext cx="4533900" cy="234156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49717" b="59790"/>
          <a:stretch/>
        </p:blipFill>
        <p:spPr>
          <a:xfrm>
            <a:off x="0" y="-93663"/>
            <a:ext cx="4508500" cy="28114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49717" b="49619"/>
          <a:stretch/>
        </p:blipFill>
        <p:spPr>
          <a:xfrm>
            <a:off x="0" y="-93663"/>
            <a:ext cx="4508500" cy="35226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l="-50142" t="-45046" r="50142" b="45046"/>
          <a:stretch/>
        </p:blipFill>
        <p:spPr>
          <a:xfrm>
            <a:off x="-4495800" y="-3243263"/>
            <a:ext cx="8966200" cy="699199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49300" b="40558"/>
          <a:stretch/>
        </p:blipFill>
        <p:spPr>
          <a:xfrm>
            <a:off x="0" y="-93662"/>
            <a:ext cx="4545874" cy="415621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76428"/>
          <a:stretch/>
        </p:blipFill>
        <p:spPr>
          <a:xfrm>
            <a:off x="0" y="-93663"/>
            <a:ext cx="8966200" cy="164814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67087"/>
          <a:stretch/>
        </p:blipFill>
        <p:spPr>
          <a:xfrm>
            <a:off x="0" y="-93662"/>
            <a:ext cx="8966200" cy="2301286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62416"/>
          <a:stretch/>
        </p:blipFill>
        <p:spPr>
          <a:xfrm>
            <a:off x="0" y="-93663"/>
            <a:ext cx="8966200" cy="2627857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58866"/>
          <a:stretch/>
        </p:blipFill>
        <p:spPr>
          <a:xfrm>
            <a:off x="0" y="-93662"/>
            <a:ext cx="8966200" cy="2876052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49151"/>
          <a:stretch/>
        </p:blipFill>
        <p:spPr>
          <a:xfrm>
            <a:off x="0" y="-93662"/>
            <a:ext cx="8966200" cy="355532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38502"/>
          <a:stretch/>
        </p:blipFill>
        <p:spPr>
          <a:xfrm>
            <a:off x="0" y="-93663"/>
            <a:ext cx="8966200" cy="42999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31030"/>
          <a:stretch/>
        </p:blipFill>
        <p:spPr>
          <a:xfrm>
            <a:off x="0" y="-93663"/>
            <a:ext cx="8966200" cy="482241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24491"/>
          <a:stretch/>
        </p:blipFill>
        <p:spPr>
          <a:xfrm>
            <a:off x="0" y="-93663"/>
            <a:ext cx="8966200" cy="527961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b="13655"/>
          <a:stretch/>
        </p:blipFill>
        <p:spPr>
          <a:xfrm>
            <a:off x="0" y="-93663"/>
            <a:ext cx="8966200" cy="603726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b="9731"/>
          <a:stretch/>
        </p:blipFill>
        <p:spPr>
          <a:xfrm>
            <a:off x="0" y="-93663"/>
            <a:ext cx="8966200" cy="631158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b="6554"/>
          <a:stretch/>
        </p:blipFill>
        <p:spPr>
          <a:xfrm>
            <a:off x="0" y="-93663"/>
            <a:ext cx="8966200" cy="653365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3663"/>
            <a:ext cx="8966200" cy="699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8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open vraag 11.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Het zit erop! Je hebt het af voor vandaag.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04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0619" b="80291"/>
          <a:stretch/>
        </p:blipFill>
        <p:spPr>
          <a:xfrm>
            <a:off x="0" y="0"/>
            <a:ext cx="4800600" cy="13475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1114" b="73604"/>
          <a:stretch/>
        </p:blipFill>
        <p:spPr>
          <a:xfrm>
            <a:off x="0" y="0"/>
            <a:ext cx="4752474" cy="18047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0743" b="68325"/>
          <a:stretch/>
        </p:blipFill>
        <p:spPr>
          <a:xfrm>
            <a:off x="0" y="0"/>
            <a:ext cx="4788568" cy="21656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1609" b="63221"/>
          <a:stretch/>
        </p:blipFill>
        <p:spPr>
          <a:xfrm>
            <a:off x="0" y="0"/>
            <a:ext cx="4704347" cy="2514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61" b="56182"/>
          <a:stretch/>
        </p:blipFill>
        <p:spPr>
          <a:xfrm>
            <a:off x="0" y="0"/>
            <a:ext cx="4728411" cy="29958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238" b="51255"/>
          <a:stretch/>
        </p:blipFill>
        <p:spPr>
          <a:xfrm>
            <a:off x="0" y="0"/>
            <a:ext cx="4740442" cy="333274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0990" b="45800"/>
          <a:stretch/>
        </p:blipFill>
        <p:spPr>
          <a:xfrm>
            <a:off x="0" y="0"/>
            <a:ext cx="4764505" cy="370572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71" b="80291"/>
          <a:stretch/>
        </p:blipFill>
        <p:spPr>
          <a:xfrm>
            <a:off x="0" y="0"/>
            <a:ext cx="9685421" cy="134753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496" b="45624"/>
          <a:stretch/>
        </p:blipFill>
        <p:spPr>
          <a:xfrm>
            <a:off x="0" y="0"/>
            <a:ext cx="9673389" cy="37177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8585"/>
          <a:stretch/>
        </p:blipFill>
        <p:spPr>
          <a:xfrm>
            <a:off x="0" y="0"/>
            <a:ext cx="9721516" cy="419902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7675"/>
          <a:stretch/>
        </p:blipFill>
        <p:spPr>
          <a:xfrm>
            <a:off x="0" y="0"/>
            <a:ext cx="9721516" cy="494497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2043"/>
          <a:stretch/>
        </p:blipFill>
        <p:spPr>
          <a:xfrm>
            <a:off x="0" y="0"/>
            <a:ext cx="9721516" cy="53299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16588"/>
          <a:stretch/>
        </p:blipFill>
        <p:spPr>
          <a:xfrm>
            <a:off x="0" y="0"/>
            <a:ext cx="9721516" cy="570296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0253"/>
          <a:stretch/>
        </p:blipFill>
        <p:spPr>
          <a:xfrm>
            <a:off x="0" y="0"/>
            <a:ext cx="9721516" cy="6136105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21516" cy="683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84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open vraag 12.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Start met opgave 13.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427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6289" b="16749"/>
          <a:stretch/>
        </p:blipFill>
        <p:spPr>
          <a:xfrm>
            <a:off x="-88232" y="0"/>
            <a:ext cx="6645443" cy="27071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1" r="46483" b="-1012"/>
          <a:stretch/>
        </p:blipFill>
        <p:spPr>
          <a:xfrm>
            <a:off x="-88232" y="-1"/>
            <a:ext cx="6621379" cy="32846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31118" b="16009"/>
          <a:stretch/>
        </p:blipFill>
        <p:spPr>
          <a:xfrm>
            <a:off x="-88232" y="0"/>
            <a:ext cx="8522369" cy="27311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31313" b="469"/>
          <a:stretch/>
        </p:blipFill>
        <p:spPr>
          <a:xfrm>
            <a:off x="-88231" y="0"/>
            <a:ext cx="8498306" cy="323649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15948" b="15269"/>
          <a:stretch/>
        </p:blipFill>
        <p:spPr>
          <a:xfrm>
            <a:off x="-88232" y="0"/>
            <a:ext cx="10399295" cy="27552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16045" b="839"/>
          <a:stretch/>
        </p:blipFill>
        <p:spPr>
          <a:xfrm>
            <a:off x="-88231" y="0"/>
            <a:ext cx="10387264" cy="32244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681" b="16749"/>
          <a:stretch/>
        </p:blipFill>
        <p:spPr>
          <a:xfrm>
            <a:off x="-88232" y="0"/>
            <a:ext cx="12288253" cy="270710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232" y="0"/>
            <a:ext cx="12372473" cy="325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4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4824"/>
          <a:stretch/>
        </p:blipFill>
        <p:spPr>
          <a:xfrm>
            <a:off x="-111794" y="0"/>
            <a:ext cx="12303794" cy="42832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794" y="0"/>
            <a:ext cx="12303794" cy="657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3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open vraag 13.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Start met gesloten vragen D-toets H1, die gaan we straks nabespreken, de gene die het beste heeft gescoord, mag een nummer uitkiezen waar we verplicht naar moeten luisteren (deze les als dat nog past)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90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3027" b="59822"/>
          <a:stretch/>
        </p:blipFill>
        <p:spPr>
          <a:xfrm>
            <a:off x="0" y="0"/>
            <a:ext cx="5727032" cy="12873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3125" b="47430"/>
          <a:stretch/>
        </p:blipFill>
        <p:spPr>
          <a:xfrm>
            <a:off x="0" y="0"/>
            <a:ext cx="5715000" cy="16844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3421" b="37292"/>
          <a:stretch/>
        </p:blipFill>
        <p:spPr>
          <a:xfrm>
            <a:off x="0" y="1"/>
            <a:ext cx="5678905" cy="20092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3125" b="24525"/>
          <a:stretch/>
        </p:blipFill>
        <p:spPr>
          <a:xfrm>
            <a:off x="0" y="0"/>
            <a:ext cx="5715000" cy="24183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1" r="53520" b="-2886"/>
          <a:stretch/>
        </p:blipFill>
        <p:spPr>
          <a:xfrm>
            <a:off x="0" y="0"/>
            <a:ext cx="5666874" cy="329665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-66" b="60573"/>
          <a:stretch/>
        </p:blipFill>
        <p:spPr>
          <a:xfrm>
            <a:off x="-1" y="1"/>
            <a:ext cx="12200021" cy="12633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7430"/>
          <a:stretch/>
        </p:blipFill>
        <p:spPr>
          <a:xfrm>
            <a:off x="0" y="0"/>
            <a:ext cx="12192000" cy="168442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5790"/>
          <a:stretch/>
        </p:blipFill>
        <p:spPr>
          <a:xfrm>
            <a:off x="0" y="1"/>
            <a:ext cx="12192000" cy="20574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4150"/>
          <a:stretch/>
        </p:blipFill>
        <p:spPr>
          <a:xfrm>
            <a:off x="0" y="0"/>
            <a:ext cx="12192000" cy="243037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20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5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ontvangen bedragen:</a:t>
            </a:r>
          </a:p>
          <a:p>
            <a:r>
              <a:rPr lang="nl-NL" sz="2500" dirty="0" smtClean="0"/>
              <a:t>Nog te betalen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moet je nog een tegenprestatie leveren, in economische begrippen: heb je dus een schuld</a:t>
            </a:r>
          </a:p>
          <a:p>
            <a:r>
              <a:rPr lang="nl-NL" sz="2500" dirty="0" smtClean="0"/>
              <a:t>Schuld van geld (nog te betalen bedragen) of schuld van goederen of dienst (vooruit ontvangen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236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gesloten vragen D-toets.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werk!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75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590"/>
          <a:stretch/>
        </p:blipFill>
        <p:spPr>
          <a:xfrm>
            <a:off x="0" y="0"/>
            <a:ext cx="12192000" cy="11790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252"/>
          <a:stretch/>
        </p:blipFill>
        <p:spPr>
          <a:xfrm>
            <a:off x="0" y="0"/>
            <a:ext cx="12192000" cy="15641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716"/>
          <a:stretch/>
        </p:blipFill>
        <p:spPr>
          <a:xfrm>
            <a:off x="0" y="0"/>
            <a:ext cx="12192000" cy="19611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783"/>
          <a:stretch/>
        </p:blipFill>
        <p:spPr>
          <a:xfrm>
            <a:off x="0" y="0"/>
            <a:ext cx="12192000" cy="23822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4247"/>
          <a:stretch/>
        </p:blipFill>
        <p:spPr>
          <a:xfrm>
            <a:off x="0" y="0"/>
            <a:ext cx="12192000" cy="277929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7315"/>
          <a:stretch/>
        </p:blipFill>
        <p:spPr>
          <a:xfrm>
            <a:off x="0" y="-1"/>
            <a:ext cx="12192000" cy="32004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0779"/>
          <a:stretch/>
        </p:blipFill>
        <p:spPr>
          <a:xfrm>
            <a:off x="0" y="-1"/>
            <a:ext cx="12192000" cy="359744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4441"/>
          <a:stretch/>
        </p:blipFill>
        <p:spPr>
          <a:xfrm>
            <a:off x="0" y="0"/>
            <a:ext cx="12192000" cy="398245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7509"/>
          <a:stretch/>
        </p:blipFill>
        <p:spPr>
          <a:xfrm>
            <a:off x="0" y="-1"/>
            <a:ext cx="12192000" cy="440355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9982"/>
          <a:stretch/>
        </p:blipFill>
        <p:spPr>
          <a:xfrm>
            <a:off x="0" y="-1"/>
            <a:ext cx="12192000" cy="486075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3248"/>
          <a:stretch/>
        </p:blipFill>
        <p:spPr>
          <a:xfrm>
            <a:off x="0" y="-1"/>
            <a:ext cx="12192000" cy="5269833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6713"/>
          <a:stretch/>
        </p:blipFill>
        <p:spPr>
          <a:xfrm>
            <a:off x="0" y="-1"/>
            <a:ext cx="12192000" cy="5666875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07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4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704"/>
          <a:stretch/>
        </p:blipFill>
        <p:spPr>
          <a:xfrm>
            <a:off x="0" y="1"/>
            <a:ext cx="12067674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5530"/>
          <a:stretch/>
        </p:blipFill>
        <p:spPr>
          <a:xfrm>
            <a:off x="0" y="1"/>
            <a:ext cx="12067674" cy="9023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163"/>
          <a:stretch/>
        </p:blipFill>
        <p:spPr>
          <a:xfrm>
            <a:off x="0" y="0"/>
            <a:ext cx="12067674" cy="12994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2603"/>
          <a:stretch/>
        </p:blipFill>
        <p:spPr>
          <a:xfrm>
            <a:off x="0" y="1"/>
            <a:ext cx="12067674" cy="17084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5850"/>
          <a:stretch/>
        </p:blipFill>
        <p:spPr>
          <a:xfrm>
            <a:off x="0" y="0"/>
            <a:ext cx="12067674" cy="212958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9290"/>
          <a:stretch/>
        </p:blipFill>
        <p:spPr>
          <a:xfrm>
            <a:off x="0" y="0"/>
            <a:ext cx="12067674" cy="25386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2731"/>
          <a:stretch/>
        </p:blipFill>
        <p:spPr>
          <a:xfrm>
            <a:off x="0" y="0"/>
            <a:ext cx="12067674" cy="294773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6942"/>
          <a:stretch/>
        </p:blipFill>
        <p:spPr>
          <a:xfrm>
            <a:off x="0" y="1"/>
            <a:ext cx="12067674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9804"/>
          <a:stretch/>
        </p:blipFill>
        <p:spPr>
          <a:xfrm>
            <a:off x="0" y="0"/>
            <a:ext cx="12067674" cy="375385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3823"/>
          <a:stretch/>
        </p:blipFill>
        <p:spPr>
          <a:xfrm>
            <a:off x="0" y="1"/>
            <a:ext cx="12067674" cy="412683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8035"/>
          <a:stretch/>
        </p:blipFill>
        <p:spPr>
          <a:xfrm>
            <a:off x="0" y="0"/>
            <a:ext cx="12067674" cy="448777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1475"/>
          <a:stretch/>
        </p:blipFill>
        <p:spPr>
          <a:xfrm>
            <a:off x="0" y="0"/>
            <a:ext cx="12067674" cy="4896853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20703"/>
          <a:stretch/>
        </p:blipFill>
        <p:spPr>
          <a:xfrm>
            <a:off x="0" y="0"/>
            <a:ext cx="12067674" cy="4944979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4529"/>
          <a:stretch/>
        </p:blipFill>
        <p:spPr>
          <a:xfrm>
            <a:off x="0" y="0"/>
            <a:ext cx="12067674" cy="5329989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67674" cy="623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27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veranderd het EV?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516" y="1203159"/>
            <a:ext cx="8696486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Bij kosten of opbrengsten, voorbeeld kosten?</a:t>
            </a:r>
          </a:p>
          <a:p>
            <a:r>
              <a:rPr lang="nl-NL" sz="2500" dirty="0" smtClean="0"/>
              <a:t>Huur, loon, rente, administratiekosten , vervoerskosten.</a:t>
            </a:r>
          </a:p>
          <a:p>
            <a:r>
              <a:rPr lang="nl-NL" sz="2500" dirty="0" smtClean="0"/>
              <a:t>Verwerking balans als ik nog moet betalen</a:t>
            </a:r>
          </a:p>
          <a:p>
            <a:r>
              <a:rPr lang="nl-NL" sz="2500" dirty="0" smtClean="0"/>
              <a:t>Debet						credit</a:t>
            </a:r>
          </a:p>
          <a:p>
            <a:r>
              <a:rPr lang="nl-NL" sz="2500" dirty="0" smtClean="0"/>
              <a:t>. 							Nog te betalen huur + 1000</a:t>
            </a:r>
          </a:p>
          <a:p>
            <a:r>
              <a:rPr lang="nl-NL" sz="2500" dirty="0" smtClean="0"/>
              <a:t>.							Eigen vermogen -1000</a:t>
            </a:r>
          </a:p>
          <a:p>
            <a:r>
              <a:rPr lang="nl-NL" sz="2500" dirty="0" smtClean="0"/>
              <a:t>Als ik dan betaal</a:t>
            </a:r>
          </a:p>
          <a:p>
            <a:r>
              <a:rPr lang="nl-NL" sz="2500" dirty="0" smtClean="0"/>
              <a:t>Bank -1000				Nog te betalen huur -1000</a:t>
            </a:r>
          </a:p>
          <a:p>
            <a:r>
              <a:rPr lang="nl-NL" sz="2500" dirty="0" smtClean="0"/>
              <a:t>Als ik in 1x zou hebben betaald.</a:t>
            </a:r>
          </a:p>
          <a:p>
            <a:r>
              <a:rPr lang="nl-NL" sz="2500" dirty="0" smtClean="0"/>
              <a:t>Bank -1000				eigen vermogen -1000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40795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nl-NL" dirty="0" smtClean="0"/>
              <a:t>Wanneer veranderd het EV?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577516"/>
            <a:ext cx="9274002" cy="5463847"/>
          </a:xfrm>
        </p:spPr>
        <p:txBody>
          <a:bodyPr>
            <a:noAutofit/>
          </a:bodyPr>
          <a:lstStyle/>
          <a:p>
            <a:r>
              <a:rPr lang="nl-NL" sz="2500" dirty="0" smtClean="0"/>
              <a:t>Bij kosten of opbrengsten, voorbeeld opbrengsten</a:t>
            </a:r>
          </a:p>
          <a:p>
            <a:r>
              <a:rPr lang="nl-NL" sz="2500" dirty="0" smtClean="0"/>
              <a:t>Omzet, verkoop van bezit die verschillen van balanswaarde.</a:t>
            </a:r>
          </a:p>
          <a:p>
            <a:r>
              <a:rPr lang="nl-NL" sz="2500" dirty="0" smtClean="0"/>
              <a:t>Ik heb een website gemaakt voor een kant.</a:t>
            </a:r>
          </a:p>
          <a:p>
            <a:r>
              <a:rPr lang="nl-NL" sz="2500" dirty="0" smtClean="0"/>
              <a:t>Als de klant later betaald</a:t>
            </a:r>
          </a:p>
          <a:p>
            <a:r>
              <a:rPr lang="nl-NL" sz="2500" dirty="0" smtClean="0"/>
              <a:t>Debet										credit</a:t>
            </a:r>
          </a:p>
          <a:p>
            <a:r>
              <a:rPr lang="nl-NL" sz="2500" dirty="0" smtClean="0"/>
              <a:t>Nog te ontvangen bedragen + 100	eigen vermogen +100</a:t>
            </a:r>
          </a:p>
          <a:p>
            <a:r>
              <a:rPr lang="nl-NL" sz="2500" dirty="0" smtClean="0"/>
              <a:t>Zodra de klant dan betaald</a:t>
            </a:r>
          </a:p>
          <a:p>
            <a:r>
              <a:rPr lang="nl-NL" sz="2500" dirty="0" smtClean="0"/>
              <a:t>Nog te ontvangen bedragen -100</a:t>
            </a:r>
          </a:p>
          <a:p>
            <a:r>
              <a:rPr lang="nl-NL" sz="2500" dirty="0" smtClean="0"/>
              <a:t>Kas + 100</a:t>
            </a:r>
          </a:p>
          <a:p>
            <a:r>
              <a:rPr lang="nl-NL" sz="2500" dirty="0" smtClean="0"/>
              <a:t>Als de klant in 1x had betaald</a:t>
            </a:r>
          </a:p>
          <a:p>
            <a:r>
              <a:rPr lang="nl-NL" sz="2500" dirty="0" smtClean="0"/>
              <a:t>Kas + 100									eigen vermogen +100.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0267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liqiditeitbalans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delen de balans in op liquiditeit (deden we al)</a:t>
            </a:r>
          </a:p>
          <a:p>
            <a:r>
              <a:rPr lang="nl-NL" sz="2500" dirty="0" smtClean="0"/>
              <a:t>Opbouw:</a:t>
            </a:r>
          </a:p>
          <a:p>
            <a:r>
              <a:rPr lang="nl-NL" sz="2500" dirty="0" smtClean="0"/>
              <a:t>Vaste activa					eigen vermogen</a:t>
            </a:r>
          </a:p>
          <a:p>
            <a:r>
              <a:rPr lang="nl-NL" sz="2500" dirty="0" smtClean="0"/>
              <a:t>Vlottende activa				lang vreemd vermogen</a:t>
            </a:r>
          </a:p>
          <a:p>
            <a:r>
              <a:rPr lang="nl-NL" sz="2500" dirty="0" smtClean="0"/>
              <a:t>Liquide middelen			kort vreemd vermogen.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2348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van ontvangsten en uitgaven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Ontvangsten        €………,-Bijv. contributie </a:t>
            </a:r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Negatieve mutatie   </a:t>
            </a:r>
            <a:r>
              <a:rPr lang="nl-NL" altLang="nl-NL" sz="2000"/>
              <a:t>€………,-</a:t>
            </a:r>
          </a:p>
          <a:p>
            <a:pPr eaLnBrk="1" hangingPunct="1"/>
            <a:r>
              <a:rPr lang="nl-NL" altLang="nl-NL" sz="2000"/>
              <a:t>(</a:t>
            </a:r>
            <a:r>
              <a:rPr lang="nl-NL" altLang="nl-NL"/>
              <a:t>ontvangsten&lt; uitgaven</a:t>
            </a:r>
            <a:r>
              <a:rPr lang="nl-NL" altLang="nl-NL" sz="2000"/>
              <a:t>)</a:t>
            </a:r>
          </a:p>
          <a:p>
            <a:pPr eaLnBrk="1" hangingPunct="1"/>
            <a:r>
              <a:rPr lang="nl-NL" altLang="nl-NL" sz="2000"/>
              <a:t>TOTAAL                  €………,-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9436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Uitgaven              €………,- </a:t>
            </a:r>
          </a:p>
          <a:p>
            <a:pPr eaLnBrk="1" hangingPunct="1"/>
            <a:r>
              <a:rPr lang="nl-NL" altLang="nl-NL" sz="2000"/>
              <a:t>Huur</a:t>
            </a:r>
          </a:p>
          <a:p>
            <a:pPr eaLnBrk="1" hangingPunct="1"/>
            <a:r>
              <a:rPr lang="nl-NL" altLang="nl-NL" sz="2000"/>
              <a:t>Aflossing</a:t>
            </a:r>
          </a:p>
          <a:p>
            <a:pPr eaLnBrk="1" hangingPunct="1"/>
            <a:r>
              <a:rPr lang="nl-NL" altLang="nl-NL" sz="2000"/>
              <a:t>reparaties</a:t>
            </a:r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Positieve mutatie    </a:t>
            </a:r>
            <a:r>
              <a:rPr lang="nl-NL" altLang="nl-NL"/>
              <a:t>€………,-</a:t>
            </a:r>
          </a:p>
          <a:p>
            <a:pPr eaLnBrk="1" hangingPunct="1"/>
            <a:r>
              <a:rPr lang="nl-NL" altLang="nl-NL"/>
              <a:t>(ontvangsten &gt; uitgaven)</a:t>
            </a:r>
          </a:p>
          <a:p>
            <a:pPr eaLnBrk="1" hangingPunct="1"/>
            <a:r>
              <a:rPr lang="nl-NL" altLang="nl-NL" sz="2000"/>
              <a:t>Totaal                    €………,-</a:t>
            </a:r>
          </a:p>
        </p:txBody>
      </p:sp>
    </p:spTree>
    <p:extLst>
      <p:ext uri="{BB962C8B-B14F-4D97-AF65-F5344CB8AC3E}">
        <p14:creationId xmlns:p14="http://schemas.microsoft.com/office/powerpoint/2010/main" val="250760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ontvangsten en uitgaven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Doel: Toename of afname liquide middelen bepaalde </a:t>
            </a:r>
            <a:r>
              <a:rPr lang="nl-NL" altLang="nl-NL" sz="2800" dirty="0" smtClean="0"/>
              <a:t>periode (dus toe of afname bank en kas)</a:t>
            </a: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Kunnen: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overzicht opstellen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nieuw bedrag van kas of bank op  eindbalans vaststellen.</a:t>
            </a:r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354176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1425</TotalTime>
  <Words>1078</Words>
  <Application>Microsoft Office PowerPoint</Application>
  <PresentationFormat>Breedbeeld</PresentationFormat>
  <Paragraphs>289</Paragraphs>
  <Slides>42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7" baseType="lpstr">
      <vt:lpstr>Arial</vt:lpstr>
      <vt:lpstr>Calibri</vt:lpstr>
      <vt:lpstr>Trebuchet MS</vt:lpstr>
      <vt:lpstr>Wingdings 3</vt:lpstr>
      <vt:lpstr>Facet</vt:lpstr>
      <vt:lpstr>Beste havo 4. </vt:lpstr>
      <vt:lpstr>Programma aankomende 3 lessen .</vt:lpstr>
      <vt:lpstr>Vlottende activa</vt:lpstr>
      <vt:lpstr>Kort vreemd vermogen</vt:lpstr>
      <vt:lpstr>Wanneer veranderd het EV?</vt:lpstr>
      <vt:lpstr>Wanneer veranderd het EV?</vt:lpstr>
      <vt:lpstr>De liqiditeitbalans</vt:lpstr>
      <vt:lpstr>Overzicht van ontvangsten en uitgaven</vt:lpstr>
      <vt:lpstr>Overzicht ontvangsten en uitgaven </vt:lpstr>
      <vt:lpstr>formule</vt:lpstr>
      <vt:lpstr>De formule</vt:lpstr>
      <vt:lpstr>Terugblik opgave 43</vt:lpstr>
      <vt:lpstr>begroting</vt:lpstr>
      <vt:lpstr>PowerPoint-presentatie</vt:lpstr>
      <vt:lpstr>Conclusie opgave 45:</vt:lpstr>
      <vt:lpstr>Zelfstandig maken opgave 46</vt:lpstr>
      <vt:lpstr>PowerPoint-presentatie</vt:lpstr>
      <vt:lpstr>liquiditeitsproblemen</vt:lpstr>
      <vt:lpstr>Begroot en werkelijk.</vt:lpstr>
      <vt:lpstr>We betalen/krijgen betaald op een ander moment dan de opbrengsten/kosten zijn geboekt.</vt:lpstr>
      <vt:lpstr>Zelfstandig maken opgave 47</vt:lpstr>
      <vt:lpstr>PowerPoint-presentatie</vt:lpstr>
      <vt:lpstr>Zelfstandig maken opgave 48</vt:lpstr>
      <vt:lpstr>PowerPoint-presentatie</vt:lpstr>
      <vt:lpstr>PowerPoint-presentatie</vt:lpstr>
      <vt:lpstr>Start les 2: zelfstandig maken opgave 49 en 50</vt:lpstr>
      <vt:lpstr>PowerPoint-presentatie</vt:lpstr>
      <vt:lpstr>PowerPoint-presentatie</vt:lpstr>
      <vt:lpstr>Maak gesloten vragen D-toets</vt:lpstr>
      <vt:lpstr>PowerPoint-presentatie</vt:lpstr>
      <vt:lpstr>Maak open vraag 9 en 10.</vt:lpstr>
      <vt:lpstr>PowerPoint-presentatie</vt:lpstr>
      <vt:lpstr>Maak open vraag 11.</vt:lpstr>
      <vt:lpstr>PowerPoint-presentatie</vt:lpstr>
      <vt:lpstr>Maak open vraag 12.</vt:lpstr>
      <vt:lpstr>PowerPoint-presentatie</vt:lpstr>
      <vt:lpstr>PowerPoint-presentatie</vt:lpstr>
      <vt:lpstr>Maak open vraag 13.</vt:lpstr>
      <vt:lpstr>PowerPoint-presentatie</vt:lpstr>
      <vt:lpstr>Zelfstandig lezen en maken gesloten vragen D-toets.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153</cp:revision>
  <dcterms:created xsi:type="dcterms:W3CDTF">2017-01-22T09:51:43Z</dcterms:created>
  <dcterms:modified xsi:type="dcterms:W3CDTF">2018-03-12T09:21:29Z</dcterms:modified>
</cp:coreProperties>
</file>